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>
        <p:scale>
          <a:sx n="100" d="100"/>
          <a:sy n="100" d="100"/>
        </p:scale>
        <p:origin x="-112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2D42AC3-B6B4-4AAC-A76D-65A7FAF38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880E753-41DD-4C90-9202-8A9273BD8522}" type="datetimeFigureOut">
              <a:rPr lang="en-US" smtClean="0"/>
              <a:pPr/>
              <a:t>3/13/2011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Rube Goldberg Machine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Kamile</a:t>
            </a:r>
            <a:r>
              <a:rPr lang="en-US" dirty="0" smtClean="0"/>
              <a:t> </a:t>
            </a:r>
            <a:r>
              <a:rPr lang="en-US" dirty="0" err="1" smtClean="0"/>
              <a:t>Berenyte</a:t>
            </a:r>
            <a:r>
              <a:rPr lang="en-US" dirty="0" smtClean="0"/>
              <a:t>, </a:t>
            </a:r>
            <a:r>
              <a:rPr lang="en-US" dirty="0" err="1" smtClean="0"/>
              <a:t>Teryl</a:t>
            </a:r>
            <a:r>
              <a:rPr lang="en-US" dirty="0" smtClean="0"/>
              <a:t> O’Brien, Jack Blum, and Colin </a:t>
            </a:r>
            <a:r>
              <a:rPr lang="en-US" dirty="0" err="1" smtClean="0"/>
              <a:t>Boesch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755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to Rotational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221738" y="1672660"/>
                <a:ext cx="25828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𝑰𝒏𝒑𝒖𝒕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: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𝑃𝐸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𝑤𝑎𝑡𝑒𝑟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𝑚𝑔h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38" y="1672660"/>
                <a:ext cx="2582822" cy="36933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87547" y="3445862"/>
            <a:ext cx="3138799" cy="2344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986900" y="2052568"/>
                <a:ext cx="23241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.02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9.8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(.09)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900" y="2052568"/>
                <a:ext cx="2324162" cy="36933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986900" y="2421900"/>
                <a:ext cx="15399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=.0176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900" y="2421900"/>
                <a:ext cx="1539909" cy="36933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8" name="TextBox 27"/>
              <p:cNvSpPr txBox="1"/>
              <p:nvPr/>
            </p:nvSpPr>
            <p:spPr>
              <a:xfrm>
                <a:off x="3505200" y="1441632"/>
                <a:ext cx="3165482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effectLst/>
                          <a:latin typeface="Cambria Math"/>
                        </a:rPr>
                        <m:t>𝑶𝒖𝒕𝒑𝒖𝒕</m:t>
                      </m:r>
                      <m:r>
                        <a:rPr lang="en-US" b="0" i="1" smtClean="0">
                          <a:latin typeface="Cambria Math"/>
                        </a:rPr>
                        <m:t>: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𝑟𝑜𝑡𝑎𝑡𝑖𝑜𝑛𝑎𝑙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𝐼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1441632"/>
                <a:ext cx="3165482" cy="610936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1" name="TextBox 30"/>
              <p:cNvSpPr txBox="1"/>
              <p:nvPr/>
            </p:nvSpPr>
            <p:spPr>
              <a:xfrm>
                <a:off x="4343400" y="1995630"/>
                <a:ext cx="4155625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𝑔𝑒𝑎𝑟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.00013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3.5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=.00079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1995630"/>
                <a:ext cx="4155625" cy="610936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2" name="TextBox 31"/>
              <p:cNvSpPr txBox="1"/>
              <p:nvPr/>
            </p:nvSpPr>
            <p:spPr>
              <a:xfrm>
                <a:off x="4322458" y="2743200"/>
                <a:ext cx="4020973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𝑔𝑒𝑎𝑟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.000089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3.5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.00054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2458" y="2743200"/>
                <a:ext cx="4020973" cy="610936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3" name="TextBox 32"/>
              <p:cNvSpPr txBox="1"/>
              <p:nvPr/>
            </p:nvSpPr>
            <p:spPr>
              <a:xfrm>
                <a:off x="4324350" y="3488200"/>
                <a:ext cx="2221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𝑡𝑜𝑡𝑎𝑙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0.00133 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350" y="3488200"/>
                <a:ext cx="2221506" cy="369332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6" name="TextBox 35"/>
              <p:cNvSpPr txBox="1"/>
              <p:nvPr/>
            </p:nvSpPr>
            <p:spPr>
              <a:xfrm>
                <a:off x="2526809" y="5104586"/>
                <a:ext cx="5652060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𝑬𝒇𝒇𝒊𝒄𝒊𝒆𝒏𝒄𝒚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𝑊𝑜𝑟𝑘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𝑜𝑢𝑡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𝑊𝑜𝑟𝑘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𝑖𝑛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.00133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.0176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 .0756=7.56%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809" y="5104586"/>
                <a:ext cx="5652060" cy="618311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58959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to Kinetic</a:t>
            </a:r>
            <a:endParaRPr lang="en-US" dirty="0"/>
          </a:p>
        </p:txBody>
      </p:sp>
      <p:pic>
        <p:nvPicPr>
          <p:cNvPr id="1026" name="Picture 2" descr="U:\IMG_07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279694"/>
            <a:ext cx="1440178" cy="1928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U:\IMG_07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8325" y="2045251"/>
            <a:ext cx="2362200" cy="31626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228600" y="3125939"/>
                <a:ext cx="3113224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𝑶𝒖𝒕𝒑𝒖𝒕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: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𝑐𝑦𝑙𝑖𝑛𝑑𝑒𝑟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m</m:t>
                      </m:r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𝑣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125939"/>
                <a:ext cx="3113224" cy="610936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Box 9"/>
              <p:cNvSpPr txBox="1"/>
              <p:nvPr/>
            </p:nvSpPr>
            <p:spPr>
              <a:xfrm>
                <a:off x="1111348" y="3736875"/>
                <a:ext cx="2249526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𝐾𝐸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.021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.26)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348" y="3736875"/>
                <a:ext cx="2249526" cy="61093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228600" y="1504867"/>
                <a:ext cx="2792816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𝑰𝒏𝒑𝒖𝒕</m:t>
                      </m:r>
                      <m:r>
                        <a:rPr lang="en-US" b="0" i="1" smtClean="0">
                          <a:latin typeface="Cambria Math"/>
                        </a:rPr>
                        <m:t>: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𝑐𝑦𝑙𝑖𝑛𝑑𝑒𝑟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𝑚𝑔h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504867"/>
                <a:ext cx="2792816" cy="391261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1006663" y="1896128"/>
                <a:ext cx="23241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.021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9.8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(.4)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663" y="1896128"/>
                <a:ext cx="2324161" cy="36933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1006663" y="2265460"/>
                <a:ext cx="15399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=.0823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663" y="2265460"/>
                <a:ext cx="1539909" cy="36933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TextBox 12"/>
              <p:cNvSpPr txBox="1"/>
              <p:nvPr/>
            </p:nvSpPr>
            <p:spPr>
              <a:xfrm>
                <a:off x="1111348" y="4387334"/>
                <a:ext cx="1559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𝐾𝐸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=.0007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348" y="4387334"/>
                <a:ext cx="1559145" cy="369332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228600" y="5410200"/>
                <a:ext cx="5626412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𝑬𝒇𝒇𝒊𝒄𝒊𝒆𝒏𝒄𝒚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𝑊𝑜𝑟𝑘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𝑜𝑢𝑡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𝑊𝑜𝑟𝑘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𝑖𝑛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.0007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.0823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 .0085=0.85%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5410200"/>
                <a:ext cx="5626412" cy="618311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8688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 to Rotational</a:t>
            </a:r>
            <a:endParaRPr lang="en-US" dirty="0"/>
          </a:p>
        </p:txBody>
      </p:sp>
      <p:pic>
        <p:nvPicPr>
          <p:cNvPr id="3074" name="Picture 2" descr="U:\IMG_07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671992"/>
            <a:ext cx="1905000" cy="2550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U:\IMG_071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727" b="14689"/>
          <a:stretch/>
        </p:blipFill>
        <p:spPr bwMode="auto">
          <a:xfrm>
            <a:off x="4876800" y="3009688"/>
            <a:ext cx="1295400" cy="19147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169777" y="1404568"/>
                <a:ext cx="3039550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𝑰𝒏𝒑𝒖𝒕</m:t>
                      </m:r>
                      <m:r>
                        <a:rPr lang="en-US" b="1" i="1" smtClean="0">
                          <a:latin typeface="Cambria Math"/>
                        </a:rPr>
                        <m:t>: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𝑐𝑦𝑙𝑖𝑛𝑑𝑒𝑟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𝑐𝑎𝑛𝑠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777" y="1404568"/>
                <a:ext cx="3039550" cy="39126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1148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TextBox 10"/>
              <p:cNvSpPr txBox="1"/>
              <p:nvPr/>
            </p:nvSpPr>
            <p:spPr>
              <a:xfrm>
                <a:off x="927552" y="2360864"/>
                <a:ext cx="3828869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𝑐𝑦𝑙𝑖𝑛𝑑𝑒𝑟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0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0" smtClean="0">
                              <a:latin typeface="Cambria Math"/>
                              <a:ea typeface="Cambria Math"/>
                            </a:rPr>
                            <m:t>.017</m:t>
                          </m:r>
                        </m:e>
                      </m:d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.5</m:t>
                              </m:r>
                            </m:e>
                          </m:d>
                        </m:e>
                        <m:sup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.0008 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552" y="2360864"/>
                <a:ext cx="3828869" cy="61093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3989772" y="1200921"/>
                <a:ext cx="3880358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𝑶𝒖𝒕𝒑𝒖𝒕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𝑟𝑜𝑡𝑎𝑡𝑖𝑜𝑛𝑎𝑙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𝑐𝑎𝑛𝑠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𝐼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772" y="1200921"/>
                <a:ext cx="3880358" cy="610936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4876800" y="1795829"/>
                <a:ext cx="355155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.0008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22.4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=.208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1795829"/>
                <a:ext cx="3551550" cy="610936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990600" y="3967057"/>
                <a:ext cx="32015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0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0" smtClean="0">
                              <a:latin typeface="Cambria Math"/>
                              <a:ea typeface="Cambria Math"/>
                            </a:rPr>
                            <m:t>.03</m:t>
                          </m:r>
                        </m:e>
                      </m:d>
                      <m:d>
                        <m:dPr>
                          <m:ctrlPr>
                            <a:rPr lang="en-US" b="0" i="0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0" smtClean="0">
                              <a:latin typeface="Cambria Math"/>
                              <a:ea typeface="Cambria Math"/>
                            </a:rPr>
                            <m:t>9.8</m:t>
                          </m:r>
                        </m:e>
                      </m:d>
                      <m:d>
                        <m:dPr>
                          <m:ctrlPr>
                            <a:rPr lang="en-US" b="0" i="0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0" smtClean="0">
                              <a:latin typeface="Cambria Math"/>
                              <a:ea typeface="Cambria Math"/>
                            </a:rPr>
                            <m:t>.12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=.035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3967057"/>
                <a:ext cx="3201517" cy="36933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Box 18"/>
              <p:cNvSpPr txBox="1"/>
              <p:nvPr/>
            </p:nvSpPr>
            <p:spPr>
              <a:xfrm>
                <a:off x="990600" y="3564891"/>
                <a:ext cx="167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𝑃𝐸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𝑐𝑎𝑛𝑠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𝑚𝑔h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3564891"/>
                <a:ext cx="1675267" cy="369332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Rectangle 14"/>
              <p:cNvSpPr/>
              <p:nvPr/>
            </p:nvSpPr>
            <p:spPr>
              <a:xfrm>
                <a:off x="927552" y="1807461"/>
                <a:ext cx="2161040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𝑐𝑦𝑙𝑖𝑛𝑑𝑒𝑟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m</m:t>
                      </m:r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𝑣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552" y="1807461"/>
                <a:ext cx="2161040" cy="610936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TextBox 16"/>
              <p:cNvSpPr txBox="1"/>
              <p:nvPr/>
            </p:nvSpPr>
            <p:spPr>
              <a:xfrm>
                <a:off x="609599" y="5657443"/>
                <a:ext cx="5347490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𝑬𝒇𝒇𝒊𝒄𝒊𝒆𝒏𝒄𝒚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𝑊𝑜𝑟𝑘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𝑜𝑢𝑡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𝑊𝑜𝑟𝑘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𝑖𝑛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.208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.0358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=5.81=581%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" y="5657443"/>
                <a:ext cx="5347490" cy="618311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5451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Rotational to Kinetic</a:t>
            </a:r>
            <a:endParaRPr lang="en-US" dirty="0"/>
          </a:p>
        </p:txBody>
      </p:sp>
      <p:pic>
        <p:nvPicPr>
          <p:cNvPr id="4099" name="Picture 3" descr="U:\IMG_07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9899" y="341916"/>
            <a:ext cx="2084505" cy="2790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U:\IMG_070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40" b="8791"/>
          <a:stretch/>
        </p:blipFill>
        <p:spPr bwMode="auto">
          <a:xfrm>
            <a:off x="3011204" y="3839462"/>
            <a:ext cx="1609100" cy="1742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903999" y="1737329"/>
                <a:ext cx="2264594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𝑟𝑜𝑡𝑎𝑡𝑖𝑜𝑛𝑎𝑙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𝐼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999" y="1737329"/>
                <a:ext cx="2264594" cy="610936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884949" y="2329263"/>
                <a:ext cx="4252511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𝑟𝑜𝑡𝑎𝑡𝑖𝑜𝑛𝑎𝑙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.0008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22.4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=.208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949" y="2329263"/>
                <a:ext cx="4252511" cy="61093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Box 9"/>
              <p:cNvSpPr txBox="1"/>
              <p:nvPr/>
            </p:nvSpPr>
            <p:spPr>
              <a:xfrm>
                <a:off x="903999" y="3038475"/>
                <a:ext cx="13021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𝑚𝑔h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999" y="3038475"/>
                <a:ext cx="1302151" cy="369332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884949" y="3407807"/>
                <a:ext cx="33297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.035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9.8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.21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=.072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949" y="3407807"/>
                <a:ext cx="3329758" cy="36933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TextBox 12"/>
              <p:cNvSpPr txBox="1"/>
              <p:nvPr/>
            </p:nvSpPr>
            <p:spPr>
              <a:xfrm>
                <a:off x="5359000" y="3839462"/>
                <a:ext cx="1459054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𝐾𝐸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m</m:t>
                      </m:r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𝑣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9000" y="3839462"/>
                <a:ext cx="1459054" cy="610936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TextBox 10"/>
              <p:cNvSpPr txBox="1"/>
              <p:nvPr/>
            </p:nvSpPr>
            <p:spPr>
              <a:xfrm>
                <a:off x="5309330" y="4343400"/>
                <a:ext cx="3255122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𝐾𝐸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.035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2.4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=.1008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9330" y="4343400"/>
                <a:ext cx="3255122" cy="610936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175250" y="1339603"/>
                <a:ext cx="25530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𝑰𝒏𝒑𝒖𝒕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: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𝑐𝑎𝑛𝑠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𝑐𝑎𝑟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50" y="1339603"/>
                <a:ext cx="2553071" cy="369332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4469525" y="3432030"/>
                <a:ext cx="1778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𝑶𝒖𝒕𝒑𝒖𝒕</m:t>
                      </m:r>
                      <m:r>
                        <a:rPr lang="en-US" b="1" i="1" smtClean="0">
                          <a:latin typeface="Cambria Math"/>
                        </a:rPr>
                        <m:t>: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𝑐𝑎𝑟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9525" y="3432030"/>
                <a:ext cx="1778949" cy="369332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381000" y="5943600"/>
                <a:ext cx="5142305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𝑬𝒇𝒇𝒊𝒄𝒊𝒆𝒏𝒄𝒚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𝑊𝑜𝑟𝑘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𝑜𝑢𝑡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𝑊𝑜𝑟𝑘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𝑖𝑛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.1008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.28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 .36=36%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943600"/>
                <a:ext cx="5142305" cy="618311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90940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381000" y="1524000"/>
                <a:ext cx="8001000" cy="42320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𝑖𝑛𝑝𝑢𝑡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=.0176+ .014+ .0183+ .035+.072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 .1569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𝐾𝐸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𝑜𝑢𝑡𝑝𝑢𝑡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 .1008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𝐽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𝐸𝑓𝑓𝑖𝑐𝑖𝑒𝑛𝑐𝑦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𝐸𝑛𝑒𝑟𝑔𝑦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𝐸𝑛𝑒𝑟𝑔𝑦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.1008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.1569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=.642×100%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endParaRPr lang="en-US" sz="2400" b="1" i="1" dirty="0" smtClean="0">
                  <a:latin typeface="Cambria Math"/>
                  <a:ea typeface="Cambria Math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𝑬𝒇𝒇𝒊𝒄𝒊𝒆𝒏𝒄𝒚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=64.2%</m:t>
                      </m:r>
                    </m:oMath>
                  </m:oMathPara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US" sz="2400" b="0" dirty="0" smtClean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524000"/>
                <a:ext cx="8001000" cy="423205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89367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Bell MT" pitchFamily="18" charset="0"/>
              </a:rPr>
              <a:t>Cutnell</a:t>
            </a:r>
            <a:r>
              <a:rPr lang="en-US" dirty="0">
                <a:latin typeface="Bell MT" pitchFamily="18" charset="0"/>
              </a:rPr>
              <a:t>, John D., and Kenneth W. Johnson. </a:t>
            </a:r>
            <a:r>
              <a:rPr lang="en-US" i="1" dirty="0">
                <a:latin typeface="Bell MT" pitchFamily="18" charset="0"/>
              </a:rPr>
              <a:t>Physics</a:t>
            </a:r>
            <a:r>
              <a:rPr lang="en-US" dirty="0">
                <a:latin typeface="Bell MT" pitchFamily="18" charset="0"/>
              </a:rPr>
              <a:t>. Hoboken, NJ: J. Wiley, 2007. Print.</a:t>
            </a:r>
          </a:p>
          <a:p>
            <a:endParaRPr lang="en-US" dirty="0" smtClean="0">
              <a:latin typeface="Bell MT" pitchFamily="18" charset="0"/>
            </a:endParaRPr>
          </a:p>
          <a:p>
            <a:r>
              <a:rPr lang="en-US" dirty="0">
                <a:latin typeface="Bell MT" pitchFamily="18" charset="0"/>
              </a:rPr>
              <a:t>"Make: Online » How-To: Make Your Own Gears." </a:t>
            </a:r>
            <a:r>
              <a:rPr lang="en-US" i="1" dirty="0">
                <a:latin typeface="Bell MT" pitchFamily="18" charset="0"/>
              </a:rPr>
              <a:t>Make: Online</a:t>
            </a:r>
            <a:r>
              <a:rPr lang="en-US" dirty="0">
                <a:latin typeface="Bell MT" pitchFamily="18" charset="0"/>
              </a:rPr>
              <a:t>. Web. 10 Mar. 2011. &lt;http://blog.makezine.com/archive/2010/06/make-your-own-gears.html</a:t>
            </a:r>
            <a:r>
              <a:rPr lang="en-US" dirty="0" smtClean="0">
                <a:latin typeface="Bell MT" pitchFamily="18" charset="0"/>
              </a:rPr>
              <a:t>&gt;.</a:t>
            </a:r>
          </a:p>
          <a:p>
            <a:endParaRPr lang="en-US" dirty="0" smtClean="0">
              <a:latin typeface="Bell MT" pitchFamily="18" charset="0"/>
            </a:endParaRPr>
          </a:p>
          <a:p>
            <a:r>
              <a:rPr lang="en-US" dirty="0">
                <a:latin typeface="Bell MT" pitchFamily="18" charset="0"/>
              </a:rPr>
              <a:t>"Make A Water Wheel." </a:t>
            </a:r>
            <a:r>
              <a:rPr lang="en-US" i="1" dirty="0">
                <a:latin typeface="Bell MT" pitchFamily="18" charset="0"/>
              </a:rPr>
              <a:t>Home Science Tools</a:t>
            </a:r>
            <a:r>
              <a:rPr lang="en-US" dirty="0">
                <a:latin typeface="Bell MT" pitchFamily="18" charset="0"/>
              </a:rPr>
              <a:t>. Web. 10 Mar. 2011. &lt;http://www.hometrainingtools.com/water-wheel-science-project/a/1376/&gt;.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475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220</TotalTime>
  <Words>104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Rube Goldberg Machine</vt:lpstr>
      <vt:lpstr>Hydro to Rotational </vt:lpstr>
      <vt:lpstr>Potential to Kinetic</vt:lpstr>
      <vt:lpstr>Kinetic to Rotational</vt:lpstr>
      <vt:lpstr>Rotational to Kinetic</vt:lpstr>
      <vt:lpstr>Efficiency</vt:lpstr>
      <vt:lpstr>References</vt:lpstr>
    </vt:vector>
  </TitlesOfParts>
  <Company>School District U-46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Rube Goldberg Machine</dc:title>
  <dc:creator>100022139</dc:creator>
  <cp:lastModifiedBy>SAULIUS</cp:lastModifiedBy>
  <cp:revision>23</cp:revision>
  <dcterms:created xsi:type="dcterms:W3CDTF">2011-03-10T21:33:28Z</dcterms:created>
  <dcterms:modified xsi:type="dcterms:W3CDTF">2011-03-14T03:07:30Z</dcterms:modified>
</cp:coreProperties>
</file>